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C54EC961-8AAD-4EE3-87B2-1231965EAFDA}">
          <p14:sldIdLst>
            <p14:sldId id="256"/>
            <p14:sldId id="257"/>
          </p14:sldIdLst>
        </p14:section>
        <p14:section name="Какво е собствен блок" id="{1DFC8B68-6DD2-4DF8-8DDF-926E9459EB9E}">
          <p14:sldIdLst>
            <p14:sldId id="258"/>
            <p14:sldId id="259"/>
            <p14:sldId id="260"/>
          </p14:sldIdLst>
        </p14:section>
        <p14:section name="Създаване на собствен блок" id="{F57B65E5-7883-4AED-969C-564598760EFD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Собствен блок с параметър" id="{0A4FE83E-7D25-41BF-A363-A066142EDB94}">
          <p14:sldIdLst>
            <p14:sldId id="268"/>
            <p14:sldId id="269"/>
            <p14:sldId id="270"/>
            <p14:sldId id="271"/>
            <p14:sldId id="272"/>
          </p14:sldIdLst>
        </p14:section>
        <p14:section name="Собствен блок с повече от един параметър" id="{4D18124D-8010-45F2-AAD4-7AF94A3FA0F7}">
          <p14:sldIdLst>
            <p14:sldId id="273"/>
            <p14:sldId id="274"/>
            <p14:sldId id="275"/>
            <p14:sldId id="276"/>
            <p14:sldId id="277"/>
          </p14:sldIdLst>
        </p14:section>
        <p14:section name="Заключение" id="{BE9445E2-C436-4256-A8FA-A399647FBA9F}">
          <p14:sldIdLst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95238" autoAdjust="0"/>
  </p:normalViewPr>
  <p:slideViewPr>
    <p:cSldViewPr showGuides="1">
      <p:cViewPr varScale="1">
        <p:scale>
          <a:sx n="103" d="100"/>
          <a:sy n="103" d="100"/>
        </p:scale>
        <p:origin x="200" y="5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006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pic>
        <p:nvPicPr>
          <p:cNvPr id="13" name="Picture 12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5" y="2261234"/>
            <a:ext cx="4303424" cy="3233096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6" y="3083661"/>
            <a:ext cx="1972246" cy="8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1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562977" y="1333773"/>
            <a:ext cx="6217846" cy="1151677"/>
          </a:xfrm>
          <a:prstGeom prst="wedgeRoundRectCallout">
            <a:avLst>
              <a:gd name="adj1" fmla="val -41775"/>
              <a:gd name="adj2" fmla="val 923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правим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която искаме да съдържа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57587" y="3376246"/>
            <a:ext cx="2189398" cy="225962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9" y="1266090"/>
            <a:ext cx="11100003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3723" y="1570688"/>
            <a:ext cx="5400675" cy="1476375"/>
          </a:xfrm>
          <a:prstGeom prst="wedgeRoundRectCallout">
            <a:avLst>
              <a:gd name="adj1" fmla="val 26963"/>
              <a:gd name="adj2" fmla="val 431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586172" y="1873100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40580" y="3974351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Използваме нашия блок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4038" y="4451379"/>
            <a:ext cx="1362075" cy="60639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116624" y="5198458"/>
            <a:ext cx="4448174" cy="1198738"/>
          </a:xfrm>
          <a:prstGeom prst="wedgeRoundRectCallout">
            <a:avLst>
              <a:gd name="adj1" fmla="val 48819"/>
              <a:gd name="adj2" fmla="val -85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" y="1294411"/>
            <a:ext cx="10389315" cy="5185999"/>
          </a:xfrm>
          <a:prstGeom prst="rect">
            <a:avLst/>
          </a:prstGeom>
          <a:ln>
            <a:solidFill>
              <a:srgbClr val="D1D5DD"/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Собствен блок с параметър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1" y="1796666"/>
            <a:ext cx="4107477" cy="18994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Добавяне на входни данни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Параметър</a:t>
            </a:r>
            <a:r>
              <a:rPr lang="bg-BG" dirty="0"/>
              <a:t> – </a:t>
            </a:r>
            <a:r>
              <a:rPr lang="bg-BG" b="1" dirty="0"/>
              <a:t>входна</a:t>
            </a:r>
            <a:r>
              <a:rPr lang="bg-BG" dirty="0"/>
              <a:t> </a:t>
            </a:r>
            <a:r>
              <a:rPr lang="bg-BG" b="1" dirty="0"/>
              <a:t>стойност</a:t>
            </a:r>
            <a:r>
              <a:rPr lang="bg-BG" dirty="0"/>
              <a:t> на блок</a:t>
            </a:r>
          </a:p>
          <a:p>
            <a:pPr>
              <a:buClr>
                <a:schemeClr val="tx1"/>
              </a:buClr>
            </a:pPr>
            <a:r>
              <a:rPr lang="bg-BG" dirty="0"/>
              <a:t>Подава се в блока, за да може да бъде </a:t>
            </a:r>
            <a:r>
              <a:rPr lang="bg-BG" b="1" dirty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"/>
          <a:stretch/>
        </p:blipFill>
        <p:spPr>
          <a:xfrm>
            <a:off x="573187" y="1288167"/>
            <a:ext cx="11045627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143082" y="1749236"/>
            <a:ext cx="4177145" cy="1661746"/>
          </a:xfrm>
          <a:prstGeom prst="wedgeRoundRectCallout">
            <a:avLst>
              <a:gd name="adj1" fmla="val -80034"/>
              <a:gd name="adj2" fmla="val 954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 на страната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88A6C3-803E-BBAC-CF6B-F2375AA95C9F}"/>
              </a:ext>
            </a:extLst>
          </p:cNvPr>
          <p:cNvSpPr/>
          <p:nvPr/>
        </p:nvSpPr>
        <p:spPr bwMode="auto">
          <a:xfrm>
            <a:off x="190405" y="1288167"/>
            <a:ext cx="6041452" cy="1125048"/>
          </a:xfrm>
          <a:prstGeom prst="wedgeRoundRectCallout">
            <a:avLst>
              <a:gd name="adj1" fmla="val 36946"/>
              <a:gd name="adj2" fmla="val 81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Приемаме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параметър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може да го използваме като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в блока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1288166"/>
            <a:ext cx="11064899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3133" y="4624079"/>
            <a:ext cx="4756545" cy="1598592"/>
          </a:xfrm>
          <a:prstGeom prst="wedgeRoundRectCallout">
            <a:avLst>
              <a:gd name="adj1" fmla="val 57641"/>
              <a:gd name="adj2" fmla="val -405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85777" y="3635109"/>
            <a:ext cx="684823" cy="24156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87487" y="4589380"/>
            <a:ext cx="683114" cy="2397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88464" y="5541880"/>
            <a:ext cx="615462" cy="24614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53D4B6-A7DD-DD37-4073-C41954E1A90F}"/>
              </a:ext>
            </a:extLst>
          </p:cNvPr>
          <p:cNvSpPr/>
          <p:nvPr/>
        </p:nvSpPr>
        <p:spPr bwMode="auto">
          <a:xfrm>
            <a:off x="163132" y="4624079"/>
            <a:ext cx="4756545" cy="1598592"/>
          </a:xfrm>
          <a:prstGeom prst="wedgeRoundRectCallout">
            <a:avLst>
              <a:gd name="adj1" fmla="val 57872"/>
              <a:gd name="adj2" fmla="val -997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C3F4F0A-8BAF-845A-FC9A-3C68F71ED7B3}"/>
              </a:ext>
            </a:extLst>
          </p:cNvPr>
          <p:cNvSpPr/>
          <p:nvPr/>
        </p:nvSpPr>
        <p:spPr bwMode="auto">
          <a:xfrm>
            <a:off x="163131" y="4624079"/>
            <a:ext cx="4756545" cy="1598592"/>
          </a:xfrm>
          <a:prstGeom prst="wedgeRoundRectCallout">
            <a:avLst>
              <a:gd name="adj1" fmla="val 57566"/>
              <a:gd name="adj2" fmla="val 17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преизползваме блока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с различна стойност на параметъра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Със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Без собствен блок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Полза от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73" y="1743625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55" y="1699492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2523" y="2552972"/>
            <a:ext cx="1686954" cy="175205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9600" dirty="0"/>
              <a:t>➔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ru-RU" dirty="0"/>
              <a:t>Собствен блок с повече от един параметър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1"/>
            <a:ext cx="10977326" cy="5325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ounded Rectangular Callout 12"/>
          <p:cNvSpPr/>
          <p:nvPr/>
        </p:nvSpPr>
        <p:spPr bwMode="auto">
          <a:xfrm>
            <a:off x="9242180" y="3067893"/>
            <a:ext cx="2843699" cy="2537680"/>
          </a:xfrm>
          <a:prstGeom prst="wedgeRoundRectCallout">
            <a:avLst>
              <a:gd name="adj1" fmla="val -69108"/>
              <a:gd name="adj2" fmla="val -46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параметри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12499" y="3968042"/>
            <a:ext cx="5554279" cy="13513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5" y="1795780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едновременно да бъдат използвани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 вид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собствен блок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͏</a:t>
            </a:r>
            <a:r>
              <a:rPr lang="bg-BG" sz="3400" b="1" dirty="0"/>
              <a:t>Създаване</a:t>
            </a:r>
            <a:r>
              <a:rPr lang="bg-BG" sz="3400" dirty="0"/>
              <a:t> на собствен 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Собствен блок с </a:t>
            </a:r>
            <a:r>
              <a:rPr lang="bg-BG" sz="3400" b="1" dirty="0">
                <a:solidFill>
                  <a:schemeClr val="bg1"/>
                </a:solidFill>
              </a:rPr>
              <a:t>параметър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/>
              <a:t>повече от един параметър</a:t>
            </a:r>
            <a:endParaRPr lang="en-US" b="1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6000" y="3678848"/>
            <a:ext cx="4687765" cy="1838325"/>
          </a:xfrm>
          <a:prstGeom prst="wedgeRoundRectCallout">
            <a:avLst>
              <a:gd name="adj1" fmla="val -75343"/>
              <a:gd name="adj2" fmla="val -39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параметрите можем да 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48468" y="1858146"/>
            <a:ext cx="5501862" cy="2027712"/>
          </a:xfrm>
          <a:prstGeom prst="wedgeRoundRectCallout">
            <a:avLst>
              <a:gd name="adj1" fmla="val -27146"/>
              <a:gd name="adj2" fmla="val 42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един и същи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554481" y="1658343"/>
            <a:ext cx="6077200" cy="1463680"/>
          </a:xfrm>
          <a:prstGeom prst="wedgeRoundRectCallout">
            <a:avLst>
              <a:gd name="adj1" fmla="val 74482"/>
              <a:gd name="adj2" fmla="val 621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212875" y="2614041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>
                <a:solidFill>
                  <a:schemeClr val="bg2"/>
                </a:solidFill>
              </a:rPr>
              <a:t>– обединена </a:t>
            </a:r>
            <a:r>
              <a:rPr lang="bg-BG" sz="2900" b="1" dirty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 </a:t>
            </a:r>
            <a:r>
              <a:rPr lang="bg-BG" sz="2900" b="1" dirty="0">
                <a:solidFill>
                  <a:schemeClr val="bg2"/>
                </a:solidFill>
              </a:rPr>
              <a:t>входна стойност </a:t>
            </a:r>
            <a:r>
              <a:rPr lang="bg-BG" sz="2900" dirty="0">
                <a:solidFill>
                  <a:schemeClr val="bg2"/>
                </a:solidFill>
              </a:rPr>
              <a:t>в собствен блок, която може да се използва в него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Абстракция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>
                <a:solidFill>
                  <a:schemeClr val="bg2"/>
                </a:solidFill>
              </a:rPr>
              <a:t>за различни цели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Какво е собствен блок?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84EC4-D146-E6B1-323D-543C4B53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4441708" y="1106766"/>
            <a:ext cx="3308584" cy="2976214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Подпрограма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Собствен блок </a:t>
            </a:r>
            <a:r>
              <a:rPr lang="en-US" sz="3600" dirty="0"/>
              <a:t>– </a:t>
            </a:r>
            <a:r>
              <a:rPr lang="bg-BG" sz="3600" b="1" dirty="0"/>
              <a:t>обединена група от блокове</a:t>
            </a:r>
            <a:r>
              <a:rPr lang="bg-BG" sz="3600" dirty="0"/>
              <a:t>, на която е </a:t>
            </a:r>
            <a:r>
              <a:rPr lang="bg-BG" sz="3600" b="1" dirty="0"/>
              <a:t>дадено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Съкращава</a:t>
            </a:r>
            <a:r>
              <a:rPr lang="bg-BG" sz="3400" dirty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Улеснява</a:t>
            </a:r>
            <a:r>
              <a:rPr lang="bg-BG" sz="3400" dirty="0"/>
              <a:t> правенето на програми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Собствен блок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026" name="Picture 2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82" b="71032"/>
          <a:stretch/>
        </p:blipFill>
        <p:spPr bwMode="auto">
          <a:xfrm>
            <a:off x="2901000" y="4374000"/>
            <a:ext cx="3304049" cy="194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2" r="62445" b="41807"/>
          <a:stretch/>
        </p:blipFill>
        <p:spPr bwMode="auto">
          <a:xfrm>
            <a:off x="7896000" y="4429721"/>
            <a:ext cx="2205000" cy="18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D1C5-8406-78CC-992F-D572280C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3CBD3-C943-5610-E5B8-20E3C0A9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Използване на собствен блок</a:t>
            </a:r>
            <a:r>
              <a:rPr lang="en-US" sz="4000" dirty="0"/>
              <a:t> </a:t>
            </a:r>
            <a:r>
              <a:rPr lang="bg-BG" sz="4000" dirty="0"/>
              <a:t>– пример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F4083-238F-EE03-54C0-E9ECC14B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21" y="1037682"/>
            <a:ext cx="3826670" cy="582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27678-4C5F-32BE-4FDA-F0F5F5B1F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8051956" y="2597804"/>
            <a:ext cx="3001606" cy="270007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B39852E-F4CA-0D77-061E-080CDEDC8289}"/>
              </a:ext>
            </a:extLst>
          </p:cNvPr>
          <p:cNvSpPr/>
          <p:nvPr/>
        </p:nvSpPr>
        <p:spPr bwMode="auto">
          <a:xfrm>
            <a:off x="5669946" y="3653716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410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Създаване на собствен блок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D00E1-B56E-9E58-48DF-2BB7641C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3838871" y="1366138"/>
            <a:ext cx="4514255" cy="24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648808" y="2174427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>
          <a:xfrm>
            <a:off x="534696" y="1261327"/>
            <a:ext cx="11122608" cy="537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80702" y="3970691"/>
            <a:ext cx="5617113" cy="142778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280029" y="1436063"/>
            <a:ext cx="2488223" cy="729761"/>
          </a:xfrm>
          <a:prstGeom prst="wedgeRoundRectCallout">
            <a:avLst>
              <a:gd name="adj1" fmla="val -93281"/>
              <a:gd name="adj2" fmla="val 142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799E4-E2FF-D945-E1B1-53B444CDD06A}"/>
              </a:ext>
            </a:extLst>
          </p:cNvPr>
          <p:cNvSpPr/>
          <p:nvPr/>
        </p:nvSpPr>
        <p:spPr bwMode="auto">
          <a:xfrm>
            <a:off x="8115763" y="5736217"/>
            <a:ext cx="782052" cy="4555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2DBF84C-B105-C801-9553-B4607B44F40D}"/>
              </a:ext>
            </a:extLst>
          </p:cNvPr>
          <p:cNvSpPr/>
          <p:nvPr/>
        </p:nvSpPr>
        <p:spPr bwMode="auto">
          <a:xfrm>
            <a:off x="9338046" y="3866606"/>
            <a:ext cx="2488223" cy="1090316"/>
          </a:xfrm>
          <a:prstGeom prst="wedgeRoundRectCallout">
            <a:avLst>
              <a:gd name="adj1" fmla="val -82781"/>
              <a:gd name="adj2" fmla="val 115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370308" y="1619794"/>
            <a:ext cx="4972050" cy="1175523"/>
          </a:xfrm>
          <a:prstGeom prst="wedgeRoundRectCallout">
            <a:avLst>
              <a:gd name="adj1" fmla="val -64217"/>
              <a:gd name="adj2" fmla="val 401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добавя към секцията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0" y="4455173"/>
            <a:ext cx="4603637" cy="1476374"/>
          </a:xfrm>
          <a:prstGeom prst="wedgeRoundRectCallout">
            <a:avLst>
              <a:gd name="adj1" fmla="val -49520"/>
              <a:gd name="adj2" fmla="val -90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 ни блок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3836</TotalTime>
  <Words>609</Words>
  <Application>Microsoft Macintosh PowerPoint</Application>
  <PresentationFormat>Widescreen</PresentationFormat>
  <Paragraphs>109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var(--ff-mono)</vt:lpstr>
      <vt:lpstr>Wingdings</vt:lpstr>
      <vt:lpstr>SoftUni</vt:lpstr>
      <vt:lpstr>Създаване на собствени блокове</vt:lpstr>
      <vt:lpstr>Съдържание</vt:lpstr>
      <vt:lpstr>Какво е собствен блок?</vt:lpstr>
      <vt:lpstr> Собствен блок</vt:lpstr>
      <vt:lpstr>Използване на собствен блок – пример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Собствен блок с параметър</vt:lpstr>
      <vt:lpstr>Параметър на собствен блок</vt:lpstr>
      <vt:lpstr>Собствен блок с параметър</vt:lpstr>
      <vt:lpstr>Собствен блок с параметър</vt:lpstr>
      <vt:lpstr>Полза от собствен блок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84</cp:revision>
  <dcterms:created xsi:type="dcterms:W3CDTF">2018-05-23T13:08:44Z</dcterms:created>
  <dcterms:modified xsi:type="dcterms:W3CDTF">2024-02-27T07:21:27Z</dcterms:modified>
  <cp:category>computer programming; programming</cp:category>
</cp:coreProperties>
</file>